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3"/>
  </p:notesMasterIdLst>
  <p:handoutMasterIdLst>
    <p:handoutMasterId r:id="rId64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508" r:id="rId29"/>
    <p:sldId id="509" r:id="rId30"/>
    <p:sldId id="510" r:id="rId31"/>
    <p:sldId id="498" r:id="rId32"/>
    <p:sldId id="500" r:id="rId33"/>
    <p:sldId id="501" r:id="rId34"/>
    <p:sldId id="502" r:id="rId35"/>
    <p:sldId id="503" r:id="rId36"/>
    <p:sldId id="507" r:id="rId37"/>
    <p:sldId id="504" r:id="rId38"/>
    <p:sldId id="506" r:id="rId39"/>
    <p:sldId id="505" r:id="rId40"/>
    <p:sldId id="487" r:id="rId41"/>
    <p:sldId id="445" r:id="rId42"/>
    <p:sldId id="443" r:id="rId43"/>
    <p:sldId id="449" r:id="rId44"/>
    <p:sldId id="450" r:id="rId45"/>
    <p:sldId id="421" r:id="rId46"/>
    <p:sldId id="451" r:id="rId47"/>
    <p:sldId id="454" r:id="rId48"/>
    <p:sldId id="455" r:id="rId49"/>
    <p:sldId id="456" r:id="rId50"/>
    <p:sldId id="457" r:id="rId51"/>
    <p:sldId id="458" r:id="rId52"/>
    <p:sldId id="459" r:id="rId53"/>
    <p:sldId id="460" r:id="rId54"/>
    <p:sldId id="461" r:id="rId55"/>
    <p:sldId id="462" r:id="rId56"/>
    <p:sldId id="463" r:id="rId57"/>
    <p:sldId id="464" r:id="rId58"/>
    <p:sldId id="465" r:id="rId59"/>
    <p:sldId id="467" r:id="rId60"/>
    <p:sldId id="468" r:id="rId61"/>
    <p:sldId id="469" r:id="rId62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2"/>
            <p14:sldId id="493"/>
            <p14:sldId id="494"/>
            <p14:sldId id="495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7"/>
            <p14:sldId id="504"/>
            <p14:sldId id="506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howGuides="1">
      <p:cViewPr varScale="1">
        <p:scale>
          <a:sx n="155" d="100"/>
          <a:sy n="155" d="100"/>
        </p:scale>
        <p:origin x="156" y="480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handoutMaster" Target="handoutMasters/handoutMaster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26/04/2021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26/04/2021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940152" y="73928"/>
            <a:ext cx="2232248" cy="2923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32040" y="3835363"/>
            <a:ext cx="2952328" cy="593912"/>
          </a:xfrm>
        </p:spPr>
        <p:txBody>
          <a:bodyPr/>
          <a:lstStyle/>
          <a:p>
            <a:r>
              <a:rPr lang="fr-FR" dirty="0" smtClean="0"/>
              <a:t>3-sat : 2</a:t>
            </a:r>
            <a:r>
              <a:rPr lang="fr-FR" baseline="30000" dirty="0" smtClean="0"/>
              <a:t>3</a:t>
            </a:r>
            <a:r>
              <a:rPr lang="fr-FR" dirty="0" smtClean="0"/>
              <a:t> C</a:t>
            </a:r>
            <a:r>
              <a:rPr lang="fr-FR" baseline="30000" dirty="0" smtClean="0"/>
              <a:t>3</a:t>
            </a:r>
            <a:r>
              <a:rPr lang="fr-FR" baseline="-25000" dirty="0" smtClean="0"/>
              <a:t>n</a:t>
            </a:r>
            <a:r>
              <a:rPr lang="fr-FR" dirty="0" smtClean="0"/>
              <a:t> clauses max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45925" y="951163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406952" y="810533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089739" y="2878759"/>
            <a:ext cx="6628088" cy="671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3031" y="3093610"/>
            <a:ext cx="3142565" cy="1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Certains problèmes sont équivalents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4115918" cy="1152128"/>
          </a:xfrm>
        </p:spPr>
        <p:txBody>
          <a:bodyPr/>
          <a:lstStyle/>
          <a:p>
            <a:r>
              <a:rPr lang="fr-FR" dirty="0" smtClean="0"/>
              <a:t>1936 Turing « </a:t>
            </a:r>
            <a:r>
              <a:rPr lang="fr-FR" dirty="0" err="1" smtClean="0"/>
              <a:t>choice</a:t>
            </a:r>
            <a:r>
              <a:rPr lang="fr-FR" dirty="0" smtClean="0"/>
              <a:t> </a:t>
            </a:r>
            <a:r>
              <a:rPr lang="fr-FR" dirty="0" err="1" smtClean="0"/>
              <a:t>automata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1959 Rabin &amp; Scott</a:t>
            </a:r>
          </a:p>
          <a:p>
            <a:r>
              <a:rPr lang="fr-FR" dirty="0" smtClean="0"/>
              <a:t>1962-63  Chomsky &amp; </a:t>
            </a:r>
            <a:r>
              <a:rPr lang="fr-FR" dirty="0" err="1" smtClean="0"/>
              <a:t>Schützenberger</a:t>
            </a:r>
            <a:endParaRPr lang="fr-FR" dirty="0" smtClean="0"/>
          </a:p>
          <a:p>
            <a:r>
              <a:rPr lang="fr-FR" dirty="0" smtClean="0"/>
              <a:t>1964 Kuroda</a:t>
            </a:r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244408" y="48703"/>
            <a:ext cx="838200" cy="12649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96036" y="1693758"/>
            <a:ext cx="4114212" cy="27428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341999"/>
            <a:ext cx="33337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Walter </a:t>
            </a:r>
            <a:r>
              <a:rPr lang="fr-FR" dirty="0" err="1" smtClean="0"/>
              <a:t>Savitch</a:t>
            </a:r>
            <a:r>
              <a:rPr lang="fr-FR" dirty="0" smtClean="0"/>
              <a:t> et la complexité en ‘espace’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6 mai 1971 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3039802"/>
            <a:ext cx="4428491" cy="756084"/>
          </a:xfrm>
        </p:spPr>
        <p:txBody>
          <a:bodyPr/>
          <a:lstStyle/>
          <a:p>
            <a:r>
              <a:rPr lang="fr-FR" dirty="0" smtClean="0"/>
              <a:t>Factorisation : difficile … ou pas ?</a:t>
            </a:r>
          </a:p>
          <a:p>
            <a:endParaRPr lang="fr-FR" dirty="0"/>
          </a:p>
          <a:p>
            <a:r>
              <a:rPr lang="fr-FR" dirty="0" smtClean="0"/>
              <a:t>Les fonctions « One-</a:t>
            </a:r>
            <a:r>
              <a:rPr lang="fr-FR" dirty="0" err="1" smtClean="0"/>
              <a:t>way</a:t>
            </a:r>
            <a:r>
              <a:rPr lang="fr-FR" dirty="0" smtClean="0"/>
              <a:t> » existent   </a:t>
            </a:r>
            <a:r>
              <a:rPr lang="fr-FR" dirty="0" smtClean="0">
                <a:sym typeface="Wingdings" panose="05000000000000000000" pitchFamily="2" charset="2"/>
              </a:rPr>
              <a:t>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761148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7560332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326621" y="2634466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915566"/>
            <a:ext cx="7536297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au </a:t>
            </a:r>
            <a:r>
              <a:rPr lang="fr-FR" u="sng" dirty="0" smtClean="0"/>
              <a:t>carré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racine </a:t>
            </a:r>
            <a:r>
              <a:rPr lang="fr-FR" u="sng" dirty="0" smtClean="0"/>
              <a:t>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10 </a:t>
            </a:r>
            <a:r>
              <a:rPr lang="fr-FR" dirty="0" smtClean="0"/>
              <a:t>au 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endParaRPr lang="fr-FR" dirty="0" smtClean="0"/>
          </a:p>
          <a:p>
            <a:pPr lvl="2"/>
            <a:r>
              <a:rPr lang="fr-FR" dirty="0" smtClean="0"/>
              <a:t>« 2 puissance </a:t>
            </a:r>
            <a:r>
              <a:rPr lang="fr-FR" u="sng" dirty="0" smtClean="0"/>
              <a:t>4</a:t>
            </a:r>
            <a:r>
              <a:rPr lang="fr-FR" dirty="0" smtClean="0"/>
              <a:t> »</a:t>
            </a:r>
          </a:p>
          <a:p>
            <a:pPr lvl="2"/>
            <a:r>
              <a:rPr lang="fr-FR" dirty="0"/>
              <a:t>« </a:t>
            </a:r>
            <a:r>
              <a:rPr lang="fr-FR" dirty="0" smtClean="0"/>
              <a:t>puissance </a:t>
            </a:r>
            <a:r>
              <a:rPr lang="fr-FR" u="sng" dirty="0"/>
              <a:t>4</a:t>
            </a:r>
            <a:r>
              <a:rPr lang="fr-FR" dirty="0"/>
              <a:t> </a:t>
            </a:r>
            <a:r>
              <a:rPr lang="fr-FR" dirty="0" smtClean="0"/>
              <a:t>de 2 »</a:t>
            </a:r>
            <a:endParaRPr lang="fr-FR" dirty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</a:t>
            </a:r>
            <a:endParaRPr lang="fr-FR" dirty="0"/>
          </a:p>
          <a:p>
            <a:pPr lvl="2"/>
            <a:r>
              <a:rPr lang="fr-FR" dirty="0" smtClean="0"/>
              <a:t> « racine </a:t>
            </a:r>
            <a:r>
              <a:rPr lang="fr-FR" u="sng" dirty="0" smtClean="0"/>
              <a:t>quatrième</a:t>
            </a:r>
            <a:r>
              <a:rPr lang="fr-FR" dirty="0" smtClean="0"/>
              <a:t> de 16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puissance 2 »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/>
              <a:t>100 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</a:p>
          <a:p>
            <a:endParaRPr lang="fr-FR" dirty="0" smtClean="0"/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+1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endParaRPr lang="fr-FR" dirty="0" smtClean="0"/>
          </a:p>
          <a:p>
            <a:r>
              <a:rPr lang="fr-FR" dirty="0" smtClean="0"/>
              <a:t>___</a:t>
            </a:r>
          </a:p>
          <a:p>
            <a:r>
              <a:rPr lang="fr-FR" dirty="0" smtClean="0"/>
              <a:t>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/>
      <p:bldP spid="30" grpId="0" animBg="1"/>
      <p:bldP spid="39" grpId="0" build="p"/>
      <p:bldP spid="4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1"/>
            <a:r>
              <a:rPr lang="fr-FR" dirty="0" smtClean="0"/>
              <a:t>Divisible par 7 ?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‘meilleur compromis’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Carl Friedrich Gauss, 1798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</a:t>
            </a:r>
            <a:r>
              <a:rPr lang="fr-FR" dirty="0" smtClean="0"/>
              <a:t>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94212a7-a8eb-497d-bd6b-0e3a174923e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2894</Words>
  <Application>Microsoft Office PowerPoint</Application>
  <PresentationFormat>Affichage à l'écran (16:9)</PresentationFormat>
  <Paragraphs>554</Paragraphs>
  <Slides>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54</vt:i4>
      </vt:variant>
    </vt:vector>
  </HeadingPairs>
  <TitlesOfParts>
    <vt:vector size="66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</vt:lpstr>
      <vt:lpstr>Rappels du lycée : exponentielles et logarithmes</vt:lpstr>
      <vt:lpstr>Revisitons l’addition</vt:lpstr>
      <vt:lpstr>Et la multiplication ?</vt:lpstr>
      <vt:lpstr>Primalité et factorisation</vt:lpstr>
      <vt:lpstr>Colorons les graphes</vt:lpstr>
      <vt:lpstr>C’est quoi un graphes ? Et quelle est sa taille ?</vt:lpstr>
      <vt:lpstr>Déconfinons !</vt:lpstr>
      <vt:lpstr>Soyons un peu logiques ! (1/2)</vt:lpstr>
      <vt:lpstr>Soyons un peu logiques ! (2/2)</vt:lpstr>
      <vt:lpstr>Certains problèmes sont équivalents</vt:lpstr>
      <vt:lpstr>Le paysage avant le 6 mai 1971</vt:lpstr>
      <vt:lpstr>Interlude : le « non-déterminisme » (1/2)</vt:lpstr>
      <vt:lpstr>Interlude : le « non-déterminisme » (2/2)</vt:lpstr>
      <vt:lpstr>Walter Savitch et la complexité en ‘espace’</vt:lpstr>
      <vt:lpstr>Le 6 mai 1971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649</cp:revision>
  <cp:lastPrinted>2021-04-26T06:40:09Z</cp:lastPrinted>
  <dcterms:created xsi:type="dcterms:W3CDTF">2013-07-26T07:27:45Z</dcterms:created>
  <dcterms:modified xsi:type="dcterms:W3CDTF">2021-04-26T21:30:12Z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